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 Bold" panose="020B0604020202020204" charset="0"/>
      <p:regular r:id="rId15"/>
    </p:embeddedFont>
    <p:embeddedFont>
      <p:font typeface="DM Sans" pitchFamily="2" charset="0"/>
      <p:regular r:id="rId16"/>
    </p:embeddedFont>
    <p:embeddedFont>
      <p:font typeface="DM Sans Bold" panose="020B0604020202020204" charset="0"/>
      <p:regular r:id="rId17"/>
    </p:embeddedFont>
    <p:embeddedFont>
      <p:font typeface="League Sparta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6406B-142B-4FE6-B09F-B15010A0B2D7}" v="3" dt="2025-09-11T07:15:21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nikajayaveerapalli91@gmail.com" userId="7470ac4a070a4c61" providerId="LiveId" clId="{C6AD9484-9C17-49E3-8001-6EAD796EE976}"/>
    <pc:docChg chg="modSld">
      <pc:chgData name="mounikajayaveerapalli91@gmail.com" userId="7470ac4a070a4c61" providerId="LiveId" clId="{C6AD9484-9C17-49E3-8001-6EAD796EE976}" dt="2025-09-11T07:15:21.892" v="8"/>
      <pc:docMkLst>
        <pc:docMk/>
      </pc:docMkLst>
      <pc:sldChg chg="modTransition">
        <pc:chgData name="mounikajayaveerapalli91@gmail.com" userId="7470ac4a070a4c61" providerId="LiveId" clId="{C6AD9484-9C17-49E3-8001-6EAD796EE976}" dt="2025-09-11T07:15:21.892" v="8"/>
        <pc:sldMkLst>
          <pc:docMk/>
          <pc:sldMk cId="0" sldId="264"/>
        </pc:sldMkLst>
      </pc:sldChg>
      <pc:sldChg chg="modSp mod">
        <pc:chgData name="mounikajayaveerapalli91@gmail.com" userId="7470ac4a070a4c61" providerId="LiveId" clId="{C6AD9484-9C17-49E3-8001-6EAD796EE976}" dt="2025-09-11T07:14:52.515" v="5" actId="14100"/>
        <pc:sldMkLst>
          <pc:docMk/>
          <pc:sldMk cId="0" sldId="266"/>
        </pc:sldMkLst>
        <pc:spChg chg="mod">
          <ac:chgData name="mounikajayaveerapalli91@gmail.com" userId="7470ac4a070a4c61" providerId="LiveId" clId="{C6AD9484-9C17-49E3-8001-6EAD796EE976}" dt="2025-09-11T07:14:52.515" v="5" actId="14100"/>
          <ac:spMkLst>
            <pc:docMk/>
            <pc:sldMk cId="0" sldId="26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  <p:txBody>
          <a:bodyPr/>
          <a:lstStyle/>
          <a:p>
            <a:r>
              <a:rPr lang="en-IN" dirty="0"/>
              <a:t>z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120504" y="7404432"/>
            <a:ext cx="8204095" cy="717791"/>
            <a:chOff x="0" y="0"/>
            <a:chExt cx="7983608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83608" cy="698500"/>
            </a:xfrm>
            <a:custGeom>
              <a:avLst/>
              <a:gdLst/>
              <a:ahLst/>
              <a:cxnLst/>
              <a:rect l="l" t="t" r="r" b="b"/>
              <a:pathLst>
                <a:path w="7983608" h="698500">
                  <a:moveTo>
                    <a:pt x="7983608" y="349250"/>
                  </a:moveTo>
                  <a:lnTo>
                    <a:pt x="778040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780408" y="0"/>
                  </a:lnTo>
                  <a:lnTo>
                    <a:pt x="7983608" y="349250"/>
                  </a:lnTo>
                  <a:close/>
                </a:path>
              </a:pathLst>
            </a:custGeom>
            <a:solidFill>
              <a:srgbClr val="FFA92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7755008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4043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PRESENTED BY TEAM 12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96359" y="3308092"/>
            <a:ext cx="12052387" cy="40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7"/>
              </a:lnSpc>
            </a:pPr>
            <a:r>
              <a:rPr lang="en-US" sz="997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SMART TRANSIT MANAGEMENT SYSTEM</a:t>
            </a:r>
          </a:p>
        </p:txBody>
      </p:sp>
      <p:sp>
        <p:nvSpPr>
          <p:cNvPr id="7" name="Freeform 7"/>
          <p:cNvSpPr/>
          <p:nvPr/>
        </p:nvSpPr>
        <p:spPr>
          <a:xfrm>
            <a:off x="-233665" y="-218702"/>
            <a:ext cx="3430023" cy="3402969"/>
          </a:xfrm>
          <a:custGeom>
            <a:avLst/>
            <a:gdLst/>
            <a:ahLst/>
            <a:cxnLst/>
            <a:rect l="l" t="t" r="r" b="b"/>
            <a:pathLst>
              <a:path w="3430023" h="3402969">
                <a:moveTo>
                  <a:pt x="0" y="0"/>
                </a:moveTo>
                <a:lnTo>
                  <a:pt x="3430024" y="0"/>
                </a:lnTo>
                <a:lnTo>
                  <a:pt x="3430024" y="3402969"/>
                </a:lnTo>
                <a:lnTo>
                  <a:pt x="0" y="3402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5170193" y="7180665"/>
            <a:ext cx="3351471" cy="3325037"/>
          </a:xfrm>
          <a:custGeom>
            <a:avLst/>
            <a:gdLst/>
            <a:ahLst/>
            <a:cxnLst/>
            <a:rect l="l" t="t" r="r" b="b"/>
            <a:pathLst>
              <a:path w="3351471" h="3325037">
                <a:moveTo>
                  <a:pt x="3351472" y="3325037"/>
                </a:moveTo>
                <a:lnTo>
                  <a:pt x="0" y="3325037"/>
                </a:lnTo>
                <a:lnTo>
                  <a:pt x="0" y="0"/>
                </a:lnTo>
                <a:lnTo>
                  <a:pt x="3351472" y="0"/>
                </a:lnTo>
                <a:lnTo>
                  <a:pt x="3351472" y="332503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26662" y="2327845"/>
            <a:ext cx="7961338" cy="5631311"/>
          </a:xfrm>
          <a:custGeom>
            <a:avLst/>
            <a:gdLst/>
            <a:ahLst/>
            <a:cxnLst/>
            <a:rect l="l" t="t" r="r" b="b"/>
            <a:pathLst>
              <a:path w="7961338" h="5631311">
                <a:moveTo>
                  <a:pt x="0" y="0"/>
                </a:moveTo>
                <a:lnTo>
                  <a:pt x="7961338" y="0"/>
                </a:lnTo>
                <a:lnTo>
                  <a:pt x="7961338" y="5631310"/>
                </a:lnTo>
                <a:lnTo>
                  <a:pt x="0" y="563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58" t="-1298" r="-19572" b="-12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235321"/>
            <a:ext cx="10178191" cy="5899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ServiceNow Studio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(for application development).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 Catalog &amp; Record Producers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(for booking process).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Tables &amp; Forms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(to store bus, route, and booking data).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Workflows/Flow Designer 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(to handle automation).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Notifications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(email/SMS confirmation)</a:t>
            </a:r>
          </a:p>
          <a:p>
            <a:pPr algn="just">
              <a:lnSpc>
                <a:spcPts val="5540"/>
              </a:lnSpc>
            </a:pPr>
            <a:endParaRPr lang="en-US" sz="297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7973" y="711955"/>
            <a:ext cx="9592930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Bef>
                <a:spcPct val="0"/>
              </a:spcBef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Technology Stack</a:t>
            </a:r>
            <a:r>
              <a:rPr lang="en-US" sz="7700" b="1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  <p:sp>
        <p:nvSpPr>
          <p:cNvPr id="6" name="Freeform 6"/>
          <p:cNvSpPr/>
          <p:nvPr/>
        </p:nvSpPr>
        <p:spPr>
          <a:xfrm>
            <a:off x="10649731" y="7879353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03008" y="114300"/>
            <a:ext cx="4932591" cy="4549877"/>
          </a:xfrm>
          <a:custGeom>
            <a:avLst/>
            <a:gdLst/>
            <a:ahLst/>
            <a:cxnLst/>
            <a:rect l="l" t="t" r="r" b="b"/>
            <a:pathLst>
              <a:path w="4676783" h="4664177">
                <a:moveTo>
                  <a:pt x="0" y="0"/>
                </a:moveTo>
                <a:lnTo>
                  <a:pt x="4676783" y="0"/>
                </a:lnTo>
                <a:lnTo>
                  <a:pt x="4676783" y="4664177"/>
                </a:lnTo>
                <a:lnTo>
                  <a:pt x="0" y="4664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37" b="-1301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10"/>
          <p:cNvSpPr/>
          <p:nvPr/>
        </p:nvSpPr>
        <p:spPr>
          <a:xfrm>
            <a:off x="11430000" y="6286500"/>
            <a:ext cx="4343400" cy="4000500"/>
          </a:xfrm>
          <a:custGeom>
            <a:avLst/>
            <a:gdLst/>
            <a:ahLst/>
            <a:cxnLst/>
            <a:rect l="l" t="t" r="r" b="b"/>
            <a:pathLst>
              <a:path w="4957773" h="4771857">
                <a:moveTo>
                  <a:pt x="0" y="0"/>
                </a:moveTo>
                <a:lnTo>
                  <a:pt x="4957773" y="0"/>
                </a:lnTo>
                <a:lnTo>
                  <a:pt x="4957773" y="4771857"/>
                </a:lnTo>
                <a:lnTo>
                  <a:pt x="0" y="477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239828" y="1184514"/>
            <a:ext cx="8496879" cy="106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8"/>
              </a:lnSpc>
            </a:pPr>
            <a:r>
              <a:rPr lang="en-US" sz="7600">
                <a:solidFill>
                  <a:srgbClr val="EBA13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8399" y="2033766"/>
            <a:ext cx="11251439" cy="909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1"/>
              </a:lnSpc>
            </a:pPr>
            <a:endParaRPr dirty="0"/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Developed a centralized Bus Transit Management System on the ServiceNow platform.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Enabled passengers to book, cancel, and track tickets seamlessly.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Provided administrators with a dashboard to manage routes, services, and bookings.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Implemented automated notifications for real-time </a:t>
            </a:r>
          </a:p>
          <a:p>
            <a:pPr algn="just">
              <a:lnSpc>
                <a:spcPts val="5601"/>
              </a:lnSpc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booking confirmations and updates.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Achieved greater efficiency, transparency, and reliability in </a:t>
            </a:r>
          </a:p>
          <a:p>
            <a:pPr algn="just">
              <a:lnSpc>
                <a:spcPts val="5601"/>
              </a:lnSpc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bus transit operations.</a:t>
            </a:r>
          </a:p>
          <a:p>
            <a:pPr algn="just">
              <a:lnSpc>
                <a:spcPts val="5601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601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73293" y="1650280"/>
            <a:ext cx="8653105" cy="76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9"/>
              </a:lnSpc>
            </a:pPr>
            <a:r>
              <a:rPr lang="en-US" sz="5434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Enhancement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62697" y="2797488"/>
            <a:ext cx="10283523" cy="627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Mobile-Friendly App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passengers to book tickets easily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Bus Tracking 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 GPS integration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Online Payment Gateway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secure transactions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AI-Powered Predictions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seat demand and route optimization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Advanced Analytics Dashboards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admins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Role-Based Access 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 passengers, drivers, and admins</a:t>
            </a:r>
          </a:p>
          <a:p>
            <a:pPr algn="just">
              <a:lnSpc>
                <a:spcPts val="5568"/>
              </a:lnSpc>
            </a:pPr>
            <a:endParaRPr lang="en-US" sz="278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568"/>
              </a:lnSpc>
            </a:pPr>
            <a:endParaRPr lang="en-US" sz="278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66547" y="563924"/>
            <a:ext cx="7296150" cy="9159152"/>
          </a:xfrm>
          <a:custGeom>
            <a:avLst/>
            <a:gdLst/>
            <a:ahLst/>
            <a:cxnLst/>
            <a:rect l="l" t="t" r="r" b="b"/>
            <a:pathLst>
              <a:path w="7296150" h="9159152">
                <a:moveTo>
                  <a:pt x="0" y="0"/>
                </a:moveTo>
                <a:lnTo>
                  <a:pt x="7296150" y="0"/>
                </a:lnTo>
                <a:lnTo>
                  <a:pt x="7296150" y="9159152"/>
                </a:lnTo>
                <a:lnTo>
                  <a:pt x="0" y="9159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82" r="-67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8922" y="9723076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62808" y="3442980"/>
            <a:ext cx="10762384" cy="189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80"/>
              </a:lnSpc>
            </a:pPr>
            <a:r>
              <a:rPr lang="en-US" sz="1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648815" y="5820045"/>
            <a:ext cx="8990370" cy="842816"/>
            <a:chOff x="0" y="0"/>
            <a:chExt cx="2367834" cy="2219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7834" cy="221976"/>
            </a:xfrm>
            <a:custGeom>
              <a:avLst/>
              <a:gdLst/>
              <a:ahLst/>
              <a:cxnLst/>
              <a:rect l="l" t="t" r="r" b="b"/>
              <a:pathLst>
                <a:path w="2367834" h="221976">
                  <a:moveTo>
                    <a:pt x="43918" y="0"/>
                  </a:moveTo>
                  <a:lnTo>
                    <a:pt x="2323916" y="0"/>
                  </a:lnTo>
                  <a:cubicBezTo>
                    <a:pt x="2348171" y="0"/>
                    <a:pt x="2367834" y="19663"/>
                    <a:pt x="2367834" y="43918"/>
                  </a:cubicBezTo>
                  <a:lnTo>
                    <a:pt x="2367834" y="178058"/>
                  </a:lnTo>
                  <a:cubicBezTo>
                    <a:pt x="2367834" y="202314"/>
                    <a:pt x="2348171" y="221976"/>
                    <a:pt x="2323916" y="221976"/>
                  </a:cubicBezTo>
                  <a:lnTo>
                    <a:pt x="43918" y="221976"/>
                  </a:lnTo>
                  <a:cubicBezTo>
                    <a:pt x="19663" y="221976"/>
                    <a:pt x="0" y="202314"/>
                    <a:pt x="0" y="178058"/>
                  </a:cubicBezTo>
                  <a:lnTo>
                    <a:pt x="0" y="43918"/>
                  </a:lnTo>
                  <a:cubicBezTo>
                    <a:pt x="0" y="19663"/>
                    <a:pt x="19663" y="0"/>
                    <a:pt x="43918" y="0"/>
                  </a:cubicBezTo>
                  <a:close/>
                </a:path>
              </a:pathLst>
            </a:custGeom>
            <a:solidFill>
              <a:srgbClr val="FFA92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367834" cy="25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983640" y="-551226"/>
            <a:ext cx="3430023" cy="3402969"/>
          </a:xfrm>
          <a:custGeom>
            <a:avLst/>
            <a:gdLst/>
            <a:ahLst/>
            <a:cxnLst/>
            <a:rect l="l" t="t" r="r" b="b"/>
            <a:pathLst>
              <a:path w="3430023" h="3402969">
                <a:moveTo>
                  <a:pt x="3430023" y="0"/>
                </a:moveTo>
                <a:lnTo>
                  <a:pt x="0" y="0"/>
                </a:lnTo>
                <a:lnTo>
                  <a:pt x="0" y="3402969"/>
                </a:lnTo>
                <a:lnTo>
                  <a:pt x="3430023" y="3402969"/>
                </a:lnTo>
                <a:lnTo>
                  <a:pt x="34300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25663" y="7513189"/>
            <a:ext cx="3351471" cy="3325037"/>
          </a:xfrm>
          <a:custGeom>
            <a:avLst/>
            <a:gdLst/>
            <a:ahLst/>
            <a:cxnLst/>
            <a:rect l="l" t="t" r="r" b="b"/>
            <a:pathLst>
              <a:path w="3351471" h="3325037">
                <a:moveTo>
                  <a:pt x="0" y="0"/>
                </a:moveTo>
                <a:lnTo>
                  <a:pt x="3351471" y="0"/>
                </a:lnTo>
                <a:lnTo>
                  <a:pt x="3351471" y="3325037"/>
                </a:lnTo>
                <a:lnTo>
                  <a:pt x="0" y="332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60605" y="6006503"/>
            <a:ext cx="376679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404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TEAM 12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61870" y="0"/>
            <a:ext cx="7467447" cy="10287000"/>
            <a:chOff x="0" y="0"/>
            <a:chExt cx="19667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6735" cy="2709333"/>
            </a:xfrm>
            <a:custGeom>
              <a:avLst/>
              <a:gdLst/>
              <a:ahLst/>
              <a:cxnLst/>
              <a:rect l="l" t="t" r="r" b="b"/>
              <a:pathLst>
                <a:path w="1966735" h="2709333">
                  <a:moveTo>
                    <a:pt x="0" y="0"/>
                  </a:moveTo>
                  <a:lnTo>
                    <a:pt x="1966735" y="0"/>
                  </a:lnTo>
                  <a:lnTo>
                    <a:pt x="19667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A926">
                <a:alpha val="8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667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65456"/>
            <a:ext cx="6167634" cy="212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7455187"/>
            <a:ext cx="3417089" cy="3390137"/>
          </a:xfrm>
          <a:custGeom>
            <a:avLst/>
            <a:gdLst/>
            <a:ahLst/>
            <a:cxnLst/>
            <a:rect l="l" t="t" r="r" b="b"/>
            <a:pathLst>
              <a:path w="3417089" h="3390137">
                <a:moveTo>
                  <a:pt x="0" y="0"/>
                </a:moveTo>
                <a:lnTo>
                  <a:pt x="3417089" y="0"/>
                </a:lnTo>
                <a:lnTo>
                  <a:pt x="3417089" y="3390136"/>
                </a:lnTo>
                <a:lnTo>
                  <a:pt x="0" y="339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20938" y="0"/>
            <a:ext cx="2876724" cy="2854034"/>
          </a:xfrm>
          <a:custGeom>
            <a:avLst/>
            <a:gdLst/>
            <a:ahLst/>
            <a:cxnLst/>
            <a:rect l="l" t="t" r="r" b="b"/>
            <a:pathLst>
              <a:path w="2876724" h="2854034">
                <a:moveTo>
                  <a:pt x="0" y="0"/>
                </a:moveTo>
                <a:lnTo>
                  <a:pt x="2876724" y="0"/>
                </a:lnTo>
                <a:lnTo>
                  <a:pt x="2876724" y="2854034"/>
                </a:lnTo>
                <a:lnTo>
                  <a:pt x="0" y="2854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603716" y="971550"/>
            <a:ext cx="7783754" cy="9240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Zeeth K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Gangothri Madduru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Ganesh Nanavath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Sivadharane S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Kothakonda Navadeep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Lakshitha RE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Anisha G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Monalisa Sahu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Mounika Jaya  Veerapalli</a:t>
            </a:r>
          </a:p>
          <a:p>
            <a:pPr algn="ctr">
              <a:lnSpc>
                <a:spcPts val="4115"/>
              </a:lnSpc>
              <a:spcBef>
                <a:spcPct val="0"/>
              </a:spcBef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57484" y="3083459"/>
            <a:ext cx="6859794" cy="6174841"/>
          </a:xfrm>
          <a:custGeom>
            <a:avLst/>
            <a:gdLst/>
            <a:ahLst/>
            <a:cxnLst/>
            <a:rect l="l" t="t" r="r" b="b"/>
            <a:pathLst>
              <a:path w="6859794" h="6174841">
                <a:moveTo>
                  <a:pt x="0" y="0"/>
                </a:moveTo>
                <a:lnTo>
                  <a:pt x="6859794" y="0"/>
                </a:lnTo>
                <a:lnTo>
                  <a:pt x="6859794" y="6174841"/>
                </a:lnTo>
                <a:lnTo>
                  <a:pt x="0" y="6174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3" b="-103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7825" y="8352971"/>
            <a:ext cx="2385801" cy="2366983"/>
          </a:xfrm>
          <a:custGeom>
            <a:avLst/>
            <a:gdLst/>
            <a:ahLst/>
            <a:cxnLst/>
            <a:rect l="l" t="t" r="r" b="b"/>
            <a:pathLst>
              <a:path w="2385801" h="2366983">
                <a:moveTo>
                  <a:pt x="0" y="0"/>
                </a:moveTo>
                <a:lnTo>
                  <a:pt x="2385801" y="0"/>
                </a:lnTo>
                <a:lnTo>
                  <a:pt x="2385801" y="2366983"/>
                </a:lnTo>
                <a:lnTo>
                  <a:pt x="0" y="2366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345061" y="-341753"/>
            <a:ext cx="2544435" cy="2524366"/>
          </a:xfrm>
          <a:custGeom>
            <a:avLst/>
            <a:gdLst/>
            <a:ahLst/>
            <a:cxnLst/>
            <a:rect l="l" t="t" r="r" b="b"/>
            <a:pathLst>
              <a:path w="2544435" h="2524366">
                <a:moveTo>
                  <a:pt x="2544435" y="2524366"/>
                </a:moveTo>
                <a:lnTo>
                  <a:pt x="0" y="2524366"/>
                </a:lnTo>
                <a:lnTo>
                  <a:pt x="0" y="0"/>
                </a:lnTo>
                <a:lnTo>
                  <a:pt x="2544435" y="0"/>
                </a:lnTo>
                <a:lnTo>
                  <a:pt x="2544435" y="252436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28206" y="8230920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5"/>
                </a:lnTo>
                <a:lnTo>
                  <a:pt x="0" y="159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5075" y="1691312"/>
            <a:ext cx="7798100" cy="106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8"/>
              </a:lnSpc>
            </a:pPr>
            <a:r>
              <a:rPr lang="en-US" sz="76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257" y="3173806"/>
            <a:ext cx="10020618" cy="543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Smart Transit Management System is designed to digitize and simplify public transportation services.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Built on the ServiceNow platform to leverage its workflows, catalog, and portal capabilities.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Enables passengers to book tickets, track transit services, and manage schedules through a self-service portal.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Provides administrators with dashboards for monitoring, analytics, and service management.</a:t>
            </a:r>
          </a:p>
          <a:p>
            <a:pPr algn="just">
              <a:lnSpc>
                <a:spcPts val="4800"/>
              </a:lnSpc>
            </a:pPr>
            <a:endParaRPr lang="en-US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8567" y="1391195"/>
            <a:ext cx="6951684" cy="6273955"/>
          </a:xfrm>
          <a:custGeom>
            <a:avLst/>
            <a:gdLst/>
            <a:ahLst/>
            <a:cxnLst/>
            <a:rect l="l" t="t" r="r" b="b"/>
            <a:pathLst>
              <a:path w="6951684" h="6273955">
                <a:moveTo>
                  <a:pt x="0" y="0"/>
                </a:moveTo>
                <a:lnTo>
                  <a:pt x="6951684" y="0"/>
                </a:lnTo>
                <a:lnTo>
                  <a:pt x="6951684" y="6273955"/>
                </a:lnTo>
                <a:lnTo>
                  <a:pt x="0" y="627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15" b="-22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32948" y="3159197"/>
            <a:ext cx="1130652" cy="439926"/>
          </a:xfrm>
          <a:custGeom>
            <a:avLst/>
            <a:gdLst/>
            <a:ahLst/>
            <a:cxnLst/>
            <a:rect l="l" t="t" r="r" b="b"/>
            <a:pathLst>
              <a:path w="1130652" h="439926">
                <a:moveTo>
                  <a:pt x="0" y="0"/>
                </a:moveTo>
                <a:lnTo>
                  <a:pt x="1130652" y="0"/>
                </a:lnTo>
                <a:lnTo>
                  <a:pt x="1130652" y="439926"/>
                </a:lnTo>
                <a:lnTo>
                  <a:pt x="0" y="43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77941" y="2176596"/>
            <a:ext cx="796413" cy="796413"/>
          </a:xfrm>
          <a:custGeom>
            <a:avLst/>
            <a:gdLst/>
            <a:ahLst/>
            <a:cxnLst/>
            <a:rect l="l" t="t" r="r" b="b"/>
            <a:pathLst>
              <a:path w="796413" h="796413">
                <a:moveTo>
                  <a:pt x="0" y="0"/>
                </a:moveTo>
                <a:lnTo>
                  <a:pt x="796413" y="0"/>
                </a:lnTo>
                <a:lnTo>
                  <a:pt x="796413" y="796413"/>
                </a:lnTo>
                <a:lnTo>
                  <a:pt x="0" y="796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34917" y="5885816"/>
            <a:ext cx="1108918" cy="715756"/>
          </a:xfrm>
          <a:custGeom>
            <a:avLst/>
            <a:gdLst/>
            <a:ahLst/>
            <a:cxnLst/>
            <a:rect l="l" t="t" r="r" b="b"/>
            <a:pathLst>
              <a:path w="1108918" h="715756">
                <a:moveTo>
                  <a:pt x="0" y="0"/>
                </a:moveTo>
                <a:lnTo>
                  <a:pt x="1108918" y="0"/>
                </a:lnTo>
                <a:lnTo>
                  <a:pt x="1108918" y="715756"/>
                </a:lnTo>
                <a:lnTo>
                  <a:pt x="0" y="715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39060" y="4668258"/>
            <a:ext cx="1075128" cy="893334"/>
          </a:xfrm>
          <a:custGeom>
            <a:avLst/>
            <a:gdLst/>
            <a:ahLst/>
            <a:cxnLst/>
            <a:rect l="l" t="t" r="r" b="b"/>
            <a:pathLst>
              <a:path w="1075128" h="893334">
                <a:moveTo>
                  <a:pt x="0" y="0"/>
                </a:moveTo>
                <a:lnTo>
                  <a:pt x="1075129" y="0"/>
                </a:lnTo>
                <a:lnTo>
                  <a:pt x="1075129" y="893334"/>
                </a:lnTo>
                <a:lnTo>
                  <a:pt x="0" y="893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42584" y="1554102"/>
            <a:ext cx="5539520" cy="212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600" y="4309098"/>
            <a:ext cx="15229024" cy="505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95"/>
              </a:lnSpc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Current transit systems often face: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Manual booking &amp; ticketing delays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Lack of real-time tracking &amp; transparency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 centralized platform for passengers and operators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Limited reporting and analytics for administrators</a:t>
            </a:r>
          </a:p>
          <a:p>
            <a:pPr algn="just">
              <a:lnSpc>
                <a:spcPts val="5795"/>
              </a:lnSpc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leads to poor passenger experience and inefficient management.</a:t>
            </a:r>
          </a:p>
          <a:p>
            <a:pPr algn="just">
              <a:lnSpc>
                <a:spcPts val="5795"/>
              </a:lnSpc>
            </a:pPr>
            <a:endParaRPr lang="en-US" sz="289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44100" y="7346659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990"/>
            <a:ext cx="6985888" cy="10287000"/>
          </a:xfrm>
          <a:custGeom>
            <a:avLst/>
            <a:gdLst/>
            <a:ahLst/>
            <a:cxnLst/>
            <a:rect l="l" t="t" r="r" b="b"/>
            <a:pathLst>
              <a:path w="6985888" h="10287000">
                <a:moveTo>
                  <a:pt x="0" y="0"/>
                </a:moveTo>
                <a:lnTo>
                  <a:pt x="6985888" y="0"/>
                </a:lnTo>
                <a:lnTo>
                  <a:pt x="6985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53" r="-22800"/>
            </a:stretch>
          </a:blipFill>
        </p:spPr>
      </p:sp>
      <p:grpSp>
        <p:nvGrpSpPr>
          <p:cNvPr id="4" name="Group 4"/>
          <p:cNvGrpSpPr/>
          <p:nvPr/>
        </p:nvGrpSpPr>
        <p:grpSpPr>
          <a:xfrm rot="-347116">
            <a:off x="6227153" y="-756250"/>
            <a:ext cx="2327673" cy="11807479"/>
            <a:chOff x="0" y="0"/>
            <a:chExt cx="434520" cy="22041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4520" cy="2204171"/>
            </a:xfrm>
            <a:custGeom>
              <a:avLst/>
              <a:gdLst/>
              <a:ahLst/>
              <a:cxnLst/>
              <a:rect l="l" t="t" r="r" b="b"/>
              <a:pathLst>
                <a:path w="434520" h="2204171">
                  <a:moveTo>
                    <a:pt x="231320" y="0"/>
                  </a:moveTo>
                  <a:lnTo>
                    <a:pt x="0" y="0"/>
                  </a:lnTo>
                  <a:lnTo>
                    <a:pt x="203200" y="2204171"/>
                  </a:lnTo>
                  <a:lnTo>
                    <a:pt x="434520" y="2204171"/>
                  </a:lnTo>
                  <a:lnTo>
                    <a:pt x="231320" y="0"/>
                  </a:lnTo>
                  <a:close/>
                </a:path>
              </a:pathLst>
            </a:custGeom>
            <a:solidFill>
              <a:srgbClr val="FFA926">
                <a:alpha val="82745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875167" y="1517002"/>
            <a:ext cx="7351695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75167" y="2599807"/>
            <a:ext cx="9995977" cy="7687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14"/>
              </a:lnSpc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centralized digital portal for </a:t>
            </a:r>
            <a:r>
              <a:rPr lang="en-US" sz="280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Smart Transit services</a:t>
            </a: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 ServiceNow.  </a:t>
            </a:r>
          </a:p>
          <a:p>
            <a:pPr algn="just">
              <a:lnSpc>
                <a:spcPts val="5614"/>
              </a:lnSpc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-US" sz="280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Capabilities: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Online ticket booking &amp; management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Service Catalog for different transit services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Dashboards for administrators to monitor bookings &amp; performance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Knowledge Base &amp; FAQs for passenger support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Automated notifications &amp; approvals (e.g., booking confirmation)</a:t>
            </a:r>
          </a:p>
          <a:p>
            <a:pPr algn="just">
              <a:lnSpc>
                <a:spcPts val="5614"/>
              </a:lnSpc>
            </a:pPr>
            <a:endParaRPr lang="en-US" sz="280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33554"/>
            <a:ext cx="7472194" cy="5529477"/>
          </a:xfrm>
          <a:custGeom>
            <a:avLst/>
            <a:gdLst/>
            <a:ahLst/>
            <a:cxnLst/>
            <a:rect l="l" t="t" r="r" b="b"/>
            <a:pathLst>
              <a:path w="7472194" h="5529477">
                <a:moveTo>
                  <a:pt x="0" y="0"/>
                </a:moveTo>
                <a:lnTo>
                  <a:pt x="7472194" y="0"/>
                </a:lnTo>
                <a:lnTo>
                  <a:pt x="7472194" y="5529476"/>
                </a:lnTo>
                <a:lnTo>
                  <a:pt x="0" y="5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16" r="-98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62825"/>
            <a:ext cx="7534575" cy="96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69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343054"/>
            <a:ext cx="7282102" cy="308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Ticket booking, cancellation, and history</a:t>
            </a:r>
          </a:p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Service catalog for different transport options</a:t>
            </a:r>
          </a:p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Real-time booking confirmation &amp; notifications</a:t>
            </a:r>
          </a:p>
          <a:p>
            <a:pPr algn="just">
              <a:lnSpc>
                <a:spcPts val="4979"/>
              </a:lnSpc>
            </a:pPr>
            <a:endParaRPr lang="en-US" sz="248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13851" y="1502398"/>
            <a:ext cx="6489123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Passenger Side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6107124"/>
            <a:ext cx="8115300" cy="245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Manage bookings &amp; services</a:t>
            </a:r>
          </a:p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Generate reports &amp; insights</a:t>
            </a:r>
          </a:p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Track system performance with dashboards</a:t>
            </a:r>
          </a:p>
          <a:p>
            <a:pPr algn="just">
              <a:lnSpc>
                <a:spcPts val="4985"/>
              </a:lnSpc>
            </a:pPr>
            <a:endParaRPr lang="en-US" sz="2492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13851" y="5231617"/>
            <a:ext cx="6489123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Admin Side</a:t>
            </a:r>
          </a:p>
        </p:txBody>
      </p:sp>
      <p:sp>
        <p:nvSpPr>
          <p:cNvPr id="9" name="Freeform 9"/>
          <p:cNvSpPr/>
          <p:nvPr/>
        </p:nvSpPr>
        <p:spPr>
          <a:xfrm>
            <a:off x="952500" y="8091605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5"/>
                </a:lnTo>
                <a:lnTo>
                  <a:pt x="0" y="15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43660" y="3172901"/>
            <a:ext cx="10746916" cy="624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Create a Service Catalog for booking bus tickets.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 record producers/catalog items for route selection and booking.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 real-time updates on bus schedules and availability.</a:t>
            </a:r>
          </a:p>
          <a:p>
            <a:pPr marL="652425" lvl="1" indent="-326212" algn="just">
              <a:lnSpc>
                <a:spcPts val="6043"/>
              </a:lnSpc>
              <a:buFont typeface="Arial"/>
              <a:buChar char="•"/>
            </a:pPr>
            <a:r>
              <a:rPr lang="en-US" sz="30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 admin dashboard for route management and ticket monitoring.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Notifications to users for booking confirmations/cancellations.</a:t>
            </a:r>
          </a:p>
          <a:p>
            <a:pPr algn="just">
              <a:lnSpc>
                <a:spcPts val="5443"/>
              </a:lnSpc>
            </a:pPr>
            <a:endParaRPr lang="en-US" sz="272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443"/>
              </a:lnSpc>
            </a:pPr>
            <a:endParaRPr lang="en-US" sz="272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54346" y="1768511"/>
            <a:ext cx="5766226" cy="7179533"/>
          </a:xfrm>
          <a:custGeom>
            <a:avLst/>
            <a:gdLst/>
            <a:ahLst/>
            <a:cxnLst/>
            <a:rect l="l" t="t" r="r" b="b"/>
            <a:pathLst>
              <a:path w="5766226" h="7179533">
                <a:moveTo>
                  <a:pt x="0" y="0"/>
                </a:moveTo>
                <a:lnTo>
                  <a:pt x="5766226" y="0"/>
                </a:lnTo>
                <a:lnTo>
                  <a:pt x="5766226" y="7179532"/>
                </a:lnTo>
                <a:lnTo>
                  <a:pt x="0" y="717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14" b="-1163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09248" y="1271685"/>
            <a:ext cx="9726888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Requirements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12144" y="2660241"/>
            <a:ext cx="10104707" cy="60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Understanding ServiceNow catalog vs record producers.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Difficulty in linking multiple tables (bus, route, booking).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Handling notifications without complex flows.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UI customization limitations inside ServiceNow Studio.</a:t>
            </a:r>
          </a:p>
          <a:p>
            <a:pPr algn="just">
              <a:lnSpc>
                <a:spcPts val="6126"/>
              </a:lnSpc>
            </a:pPr>
            <a:endParaRPr lang="en-US" sz="3063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04983" y="2898366"/>
            <a:ext cx="5689250" cy="6359934"/>
            <a:chOff x="0" y="0"/>
            <a:chExt cx="7585667" cy="84799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85667" cy="8479912"/>
            </a:xfrm>
            <a:custGeom>
              <a:avLst/>
              <a:gdLst/>
              <a:ahLst/>
              <a:cxnLst/>
              <a:rect l="l" t="t" r="r" b="b"/>
              <a:pathLst>
                <a:path w="7585667" h="8479912">
                  <a:moveTo>
                    <a:pt x="0" y="0"/>
                  </a:moveTo>
                  <a:lnTo>
                    <a:pt x="7585667" y="0"/>
                  </a:lnTo>
                  <a:lnTo>
                    <a:pt x="7585667" y="8479912"/>
                  </a:lnTo>
                  <a:lnTo>
                    <a:pt x="0" y="847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1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32948" y="1128764"/>
              <a:ext cx="650190" cy="971752"/>
            </a:xfrm>
            <a:custGeom>
              <a:avLst/>
              <a:gdLst/>
              <a:ahLst/>
              <a:cxnLst/>
              <a:rect l="l" t="t" r="r" b="b"/>
              <a:pathLst>
                <a:path w="650190" h="971752">
                  <a:moveTo>
                    <a:pt x="0" y="0"/>
                  </a:moveTo>
                  <a:lnTo>
                    <a:pt x="650191" y="0"/>
                  </a:lnTo>
                  <a:lnTo>
                    <a:pt x="650191" y="971752"/>
                  </a:lnTo>
                  <a:lnTo>
                    <a:pt x="0" y="971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294233" y="1524023"/>
            <a:ext cx="9726888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Faced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254931" y="3068180"/>
            <a:ext cx="5143500" cy="8608661"/>
          </a:xfrm>
          <a:custGeom>
            <a:avLst/>
            <a:gdLst/>
            <a:ahLst/>
            <a:cxnLst/>
            <a:rect l="l" t="t" r="r" b="b"/>
            <a:pathLst>
              <a:path w="5143500" h="8608661">
                <a:moveTo>
                  <a:pt x="0" y="0"/>
                </a:moveTo>
                <a:lnTo>
                  <a:pt x="5143500" y="0"/>
                </a:lnTo>
                <a:lnTo>
                  <a:pt x="5143500" y="8608661"/>
                </a:lnTo>
                <a:lnTo>
                  <a:pt x="0" y="8608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07" r="-81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275" y="2443291"/>
            <a:ext cx="12171787" cy="448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 books a ticket via Bus Services Catalog Item.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checks seat availability and confirms booking.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Automatic notification/email sent to the customer.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Admin can monitor bookings and bus schedules </a:t>
            </a:r>
          </a:p>
          <a:p>
            <a:pPr algn="just">
              <a:lnSpc>
                <a:spcPts val="6072"/>
              </a:lnSpc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from the backend.</a:t>
            </a:r>
          </a:p>
          <a:p>
            <a:pPr algn="just">
              <a:lnSpc>
                <a:spcPts val="6072"/>
              </a:lnSpc>
            </a:pPr>
            <a:endParaRPr lang="en-US" sz="3036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46121" y="912901"/>
            <a:ext cx="9592930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Bef>
                <a:spcPct val="0"/>
              </a:spcBef>
            </a:pPr>
            <a:r>
              <a:rPr lang="en-US" sz="7700" b="1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 Demo</a:t>
            </a:r>
            <a:r>
              <a:rPr lang="en-US" sz="77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515</Words>
  <Application>Microsoft Office PowerPoint</Application>
  <PresentationFormat>Custom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Canva Sans Bold</vt:lpstr>
      <vt:lpstr>DM Sans Bold</vt:lpstr>
      <vt:lpstr>Calibri</vt:lpstr>
      <vt:lpstr>DM Sans</vt:lpstr>
      <vt:lpstr>Arial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TRANSIT MANAGEMENT SYSTEM</dc:title>
  <dc:creator>mouni</dc:creator>
  <cp:lastModifiedBy>mounikajayaveerapalli91@gmail.com</cp:lastModifiedBy>
  <cp:revision>3</cp:revision>
  <dcterms:created xsi:type="dcterms:W3CDTF">2006-08-16T00:00:00Z</dcterms:created>
  <dcterms:modified xsi:type="dcterms:W3CDTF">2025-09-11T07:15:24Z</dcterms:modified>
  <dc:identifier>DAGyfihrC8k</dc:identifier>
</cp:coreProperties>
</file>